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73" r:id="rId7"/>
    <p:sldId id="266" r:id="rId8"/>
    <p:sldId id="268" r:id="rId9"/>
    <p:sldId id="278" r:id="rId10"/>
    <p:sldId id="270" r:id="rId11"/>
    <p:sldId id="271" r:id="rId12"/>
    <p:sldId id="269" r:id="rId13"/>
    <p:sldId id="279" r:id="rId14"/>
    <p:sldId id="272" r:id="rId15"/>
    <p:sldId id="264" r:id="rId16"/>
    <p:sldId id="274" r:id="rId17"/>
    <p:sldId id="281" r:id="rId18"/>
    <p:sldId id="275" r:id="rId19"/>
    <p:sldId id="280" r:id="rId20"/>
    <p:sldId id="276" r:id="rId21"/>
    <p:sldId id="282" r:id="rId22"/>
    <p:sldId id="277" r:id="rId23"/>
    <p:sldId id="265" r:id="rId24"/>
    <p:sldId id="283" r:id="rId25"/>
    <p:sldId id="284" r:id="rId26"/>
    <p:sldId id="285" r:id="rId27"/>
    <p:sldId id="290" r:id="rId28"/>
    <p:sldId id="286" r:id="rId29"/>
    <p:sldId id="287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13</a:t>
            </a:r>
            <a:r>
              <a:rPr lang="en-US"/>
              <a:t>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4B2D-90B4-5D4F-A635-E27BC89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Ericoid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FE7C-2865-BB43-BA9D-1E65B3F1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55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Restricted to bogs and heathlands in boreal areas</a:t>
            </a:r>
          </a:p>
          <a:p>
            <a:pPr lvl="1"/>
            <a:r>
              <a:rPr lang="en-US" sz="3200" dirty="0"/>
              <a:t>Heathers, bog berries, rhododendrons</a:t>
            </a:r>
          </a:p>
          <a:p>
            <a:r>
              <a:rPr lang="en-US" sz="3600" dirty="0"/>
              <a:t>Invade cells, but do not form </a:t>
            </a:r>
            <a:r>
              <a:rPr lang="en-US" sz="3600" dirty="0" err="1"/>
              <a:t>arbuscules</a:t>
            </a:r>
            <a:endParaRPr lang="en-US" sz="3600" dirty="0"/>
          </a:p>
          <a:p>
            <a:pPr lvl="1"/>
            <a:r>
              <a:rPr lang="en-US" sz="3200" dirty="0"/>
              <a:t>Form coils instead</a:t>
            </a:r>
          </a:p>
          <a:p>
            <a:r>
              <a:rPr lang="en-US" sz="3600" dirty="0"/>
              <a:t>Infection is 100x greater than in AM</a:t>
            </a:r>
          </a:p>
          <a:p>
            <a:r>
              <a:rPr lang="en-US" sz="3600" dirty="0"/>
              <a:t>Can access organic N and P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D8228-2FF2-8842-BF99-C4EDA73B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47" y="1690688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0C85-7E10-3E4F-AD7F-6D2668B0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654-6E14-7B4C-B0C6-54B85B4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657" cy="4351338"/>
          </a:xfrm>
        </p:spPr>
        <p:txBody>
          <a:bodyPr/>
          <a:lstStyle/>
          <a:p>
            <a:r>
              <a:rPr lang="en-US" dirty="0"/>
              <a:t>Specific to orchids</a:t>
            </a:r>
          </a:p>
          <a:p>
            <a:r>
              <a:rPr lang="en-US" dirty="0"/>
              <a:t>Provide entire carbon source during orchid seed development</a:t>
            </a:r>
          </a:p>
          <a:p>
            <a:r>
              <a:rPr lang="en-US" dirty="0"/>
              <a:t>Provide nutrients later in life</a:t>
            </a:r>
          </a:p>
          <a:p>
            <a:r>
              <a:rPr lang="en-US" dirty="0"/>
              <a:t>Penetrate cells</a:t>
            </a:r>
          </a:p>
          <a:p>
            <a:r>
              <a:rPr lang="en-US" dirty="0"/>
              <a:t>Orchid-relationship can be parasitic to fungi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83EE-6149-AD43-9302-2136E3BD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7" y="0"/>
            <a:ext cx="486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  <a:p>
            <a:r>
              <a:rPr lang="en-US" dirty="0">
                <a:solidFill>
                  <a:srgbClr val="FF0000"/>
                </a:solidFill>
              </a:rPr>
              <a:t>Can access organic nutrient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A56F-8A2B-B544-A3C2-2EA320A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vs. Inorganic nutrient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1626-C45A-E04E-A39C-DABFB90C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1690688"/>
            <a:ext cx="6997700" cy="474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68FD4-865C-FD4E-B10C-71D677194D1F}"/>
              </a:ext>
            </a:extLst>
          </p:cNvPr>
          <p:cNvSpPr/>
          <p:nvPr/>
        </p:nvSpPr>
        <p:spPr>
          <a:xfrm>
            <a:off x="222440" y="2893326"/>
            <a:ext cx="6847100" cy="696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5E028-3D26-6040-B62F-18BFDC5295C8}"/>
              </a:ext>
            </a:extLst>
          </p:cNvPr>
          <p:cNvSpPr txBox="1"/>
          <p:nvPr/>
        </p:nvSpPr>
        <p:spPr>
          <a:xfrm>
            <a:off x="7506268" y="2788315"/>
            <a:ext cx="4399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EC have different signature, suggesting acquisition from different source (organic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111541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4-20% of the carbon fixed by photosynthesis goes to symbioses</a:t>
            </a:r>
          </a:p>
          <a:p>
            <a:r>
              <a:rPr lang="en-US" sz="3600" dirty="0"/>
              <a:t>Total benefit is higher when water is limiting. </a:t>
            </a:r>
            <a:r>
              <a:rPr lang="en-US" sz="3600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85BD-3EBE-2C45-B612-49790635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26" y="2818629"/>
            <a:ext cx="5999543" cy="2626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4928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Convert N</a:t>
            </a:r>
            <a:r>
              <a:rPr lang="en-US" sz="3200" baseline="-25000" dirty="0"/>
              <a:t>2</a:t>
            </a:r>
            <a:r>
              <a:rPr lang="en-US" sz="3200" dirty="0"/>
              <a:t> gas into ammonia (NH</a:t>
            </a:r>
            <a:r>
              <a:rPr lang="en-US" sz="3200" baseline="-25000" dirty="0"/>
              <a:t>3</a:t>
            </a:r>
            <a:r>
              <a:rPr lang="en-US" sz="3200" dirty="0"/>
              <a:t>)</a:t>
            </a:r>
          </a:p>
          <a:p>
            <a:r>
              <a:rPr lang="en-US" sz="3200" dirty="0"/>
              <a:t>Process plants can’t perform on their own</a:t>
            </a:r>
          </a:p>
          <a:p>
            <a:r>
              <a:rPr lang="en-US" sz="3200" dirty="0"/>
              <a:t>Form nodules on roots to exchange NH</a:t>
            </a:r>
            <a:r>
              <a:rPr lang="en-US" sz="3200" baseline="-25000" dirty="0"/>
              <a:t>3</a:t>
            </a:r>
            <a:r>
              <a:rPr lang="en-US" sz="3200" dirty="0"/>
              <a:t> with carbon</a:t>
            </a:r>
          </a:p>
          <a:p>
            <a:r>
              <a:rPr lang="en-US" sz="3200" dirty="0"/>
              <a:t>Only associate with </a:t>
            </a:r>
            <a:r>
              <a:rPr lang="en-US" sz="3200" i="1" dirty="0"/>
              <a:t>Fabaceae </a:t>
            </a:r>
            <a:r>
              <a:rPr lang="en-US" sz="3200" dirty="0"/>
              <a:t>family of plants (legumes)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F2E9-6875-204C-85CC-A4068F1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997"/>
            <a:ext cx="4889102" cy="5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40" y="966646"/>
            <a:ext cx="8405410" cy="575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</p:spTree>
    <p:extLst>
      <p:ext uri="{BB962C8B-B14F-4D97-AF65-F5344CB8AC3E}">
        <p14:creationId xmlns:p14="http://schemas.microsoft.com/office/powerpoint/2010/main" val="39022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legumes!</a:t>
            </a:r>
          </a:p>
          <a:p>
            <a:pPr lvl="1"/>
            <a:r>
              <a:rPr lang="en-US" dirty="0"/>
              <a:t>Soybean</a:t>
            </a:r>
          </a:p>
          <a:p>
            <a:pPr lvl="1"/>
            <a:r>
              <a:rPr lang="en-US" dirty="0"/>
              <a:t>Alfalfa</a:t>
            </a:r>
          </a:p>
          <a:p>
            <a:pPr lvl="1"/>
            <a:r>
              <a:rPr lang="en-US" dirty="0"/>
              <a:t>Clover</a:t>
            </a:r>
          </a:p>
          <a:p>
            <a:pPr lvl="1"/>
            <a:r>
              <a:rPr lang="en-US" dirty="0"/>
              <a:t>Peas</a:t>
            </a:r>
          </a:p>
          <a:p>
            <a:pPr lvl="1"/>
            <a:r>
              <a:rPr lang="en-US" dirty="0"/>
              <a:t>Lentils</a:t>
            </a:r>
          </a:p>
          <a:p>
            <a:pPr lvl="1"/>
            <a:r>
              <a:rPr lang="en-US" dirty="0"/>
              <a:t>Mesquite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Tamarind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2BEE-3A3F-5C47-AB5E-4A728E45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75" y="0"/>
            <a:ext cx="45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Fabaceae…and some other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8CE-8CE5-BF44-8C06-C6E0E48C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90688"/>
            <a:ext cx="937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31B8-8217-5E4A-ACAB-3EFF4B3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7" y="1690688"/>
            <a:ext cx="7224784" cy="4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4-13% of photosynthate when soil N is high</a:t>
            </a:r>
          </a:p>
          <a:p>
            <a:r>
              <a:rPr lang="en-US" sz="5400" dirty="0"/>
              <a:t>25% or higher when soil N is low</a:t>
            </a:r>
          </a:p>
        </p:txBody>
      </p:sp>
    </p:spTree>
    <p:extLst>
      <p:ext uri="{BB962C8B-B14F-4D97-AF65-F5344CB8AC3E}">
        <p14:creationId xmlns:p14="http://schemas.microsoft.com/office/powerpoint/2010/main" val="352324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6373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Presence of N reduces plant-mediated bacterial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B613-3305-C541-8E1C-D867BC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53" y="1501254"/>
            <a:ext cx="4338964" cy="5356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FD5B3-48D3-C648-B8B7-3C76F590FC32}"/>
              </a:ext>
            </a:extLst>
          </p:cNvPr>
          <p:cNvSpPr/>
          <p:nvPr/>
        </p:nvSpPr>
        <p:spPr>
          <a:xfrm>
            <a:off x="10126639" y="2320119"/>
            <a:ext cx="1326278" cy="2101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C47E-02C3-2A48-A3DF-FA6DF87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harm herbivores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880E-3689-6948-B53C-91878092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4" y="1561245"/>
            <a:ext cx="8007012" cy="51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0F2-A94C-BB4F-A77D-7D09F925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increase stress tolerance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0703-E1E5-5843-BDED-75CE3C09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35" y="1841169"/>
            <a:ext cx="6129930" cy="470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9FD4C-30E8-C846-AE73-981180DF3841}"/>
              </a:ext>
            </a:extLst>
          </p:cNvPr>
          <p:cNvSpPr txBox="1"/>
          <p:nvPr/>
        </p:nvSpPr>
        <p:spPr>
          <a:xfrm>
            <a:off x="10007941" y="6488668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Hubbard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092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0D-F13D-4F42-84D8-94BA065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for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E46A-E4A5-FE4B-AE17-BD051073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</p:spTree>
    <p:extLst>
      <p:ext uri="{BB962C8B-B14F-4D97-AF65-F5344CB8AC3E}">
        <p14:creationId xmlns:p14="http://schemas.microsoft.com/office/powerpoint/2010/main" val="76943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Why would there be a difference between AM and ECM?</a:t>
            </a:r>
          </a:p>
        </p:txBody>
      </p:sp>
    </p:spTree>
    <p:extLst>
      <p:ext uri="{BB962C8B-B14F-4D97-AF65-F5344CB8AC3E}">
        <p14:creationId xmlns:p14="http://schemas.microsoft.com/office/powerpoint/2010/main" val="746540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75EE-F818-B24D-8D48-1BA2871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9" y="0"/>
            <a:ext cx="4007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A45FE-BB3E-3442-9C12-CFB4D3E51D4E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9F15-5CA4-2C49-8D72-4D2B47D72527}"/>
              </a:ext>
            </a:extLst>
          </p:cNvPr>
          <p:cNvSpPr txBox="1"/>
          <p:nvPr/>
        </p:nvSpPr>
        <p:spPr>
          <a:xfrm>
            <a:off x="6482687" y="1569493"/>
            <a:ext cx="5554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Higher N return per C invested in ECM than AM species</a:t>
            </a:r>
          </a:p>
        </p:txBody>
      </p:sp>
    </p:spTree>
    <p:extLst>
      <p:ext uri="{BB962C8B-B14F-4D97-AF65-F5344CB8AC3E}">
        <p14:creationId xmlns:p14="http://schemas.microsoft.com/office/powerpoint/2010/main" val="164419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689-C4A0-4A43-AE5C-D6147F1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2" y="0"/>
            <a:ext cx="62431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36334-7C75-CF44-8F9E-55F12F816A96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4000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Associated with plant roots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82% of plant species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root surface area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Similar to root hairs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Increase absorptive surface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Increases nutrient uptake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regulate the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EEEE-2418-CD47-BFAE-C9375205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2" y="1399559"/>
            <a:ext cx="2609604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30437-9228-854C-BD3B-7CC1AB3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6" y="1690688"/>
            <a:ext cx="467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 (AM)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inorganic N and P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528-A823-5D47-B07A-036C31F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AM: Primary benefit is increased access to nutrients (not access to new nutrients)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C2886-82C5-F847-B3D1-50C8CE9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92" y="1895166"/>
            <a:ext cx="6482815" cy="47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503</Words>
  <Application>Microsoft Macintosh PowerPoint</Application>
  <PresentationFormat>Widescreen</PresentationFormat>
  <Paragraphs>106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Symbioses</vt:lpstr>
      <vt:lpstr>Ice-breaker questions</vt:lpstr>
      <vt:lpstr>Today’s symbioses</vt:lpstr>
      <vt:lpstr>Today’s symbioses</vt:lpstr>
      <vt:lpstr>Mycorrhizae Basics</vt:lpstr>
      <vt:lpstr>Plants regulate the symbiosis</vt:lpstr>
      <vt:lpstr>Types of Mycorrhizae</vt:lpstr>
      <vt:lpstr>Arbuscular Mycorrhiza (AM)</vt:lpstr>
      <vt:lpstr>AM: Primary benefit is increased access to nutrients (not access to new nutrients)</vt:lpstr>
      <vt:lpstr>Ericoid Mycorrhiza</vt:lpstr>
      <vt:lpstr>Orchid mycorrhiza</vt:lpstr>
      <vt:lpstr>Ectomycorrhiza</vt:lpstr>
      <vt:lpstr>Organic vs. Inorganic nutrient acquisition</vt:lpstr>
      <vt:lpstr>Carbon costs of mycorrhizal symbioses</vt:lpstr>
      <vt:lpstr>Today’s symbioses</vt:lpstr>
      <vt:lpstr>Nodule Forming Rhizobia</vt:lpstr>
      <vt:lpstr>Nodule Forming Rhizobia</vt:lpstr>
      <vt:lpstr>Fabaceae</vt:lpstr>
      <vt:lpstr>Fabaceae…and some other things</vt:lpstr>
      <vt:lpstr>Carbon cost of the rhizobia symbiosis</vt:lpstr>
      <vt:lpstr>Carbon cost of the rhizobia symbiosis</vt:lpstr>
      <vt:lpstr>Suppression of rhizobia symbiosis</vt:lpstr>
      <vt:lpstr>Today’s symbioses</vt:lpstr>
      <vt:lpstr>Fungal endophytes can harm herbivores</vt:lpstr>
      <vt:lpstr>Fungal endophytes can increase stress tolerance</vt:lpstr>
      <vt:lpstr>Consequences for global change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44</cp:revision>
  <dcterms:created xsi:type="dcterms:W3CDTF">2019-04-14T15:57:30Z</dcterms:created>
  <dcterms:modified xsi:type="dcterms:W3CDTF">2021-04-08T18:40:29Z</dcterms:modified>
</cp:coreProperties>
</file>